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8" r:id="rId2"/>
    <p:sldId id="273" r:id="rId3"/>
    <p:sldId id="274" r:id="rId4"/>
    <p:sldId id="259" r:id="rId5"/>
    <p:sldId id="267" r:id="rId6"/>
    <p:sldId id="275" r:id="rId7"/>
    <p:sldId id="277" r:id="rId8"/>
    <p:sldId id="278" r:id="rId9"/>
    <p:sldId id="280" r:id="rId10"/>
    <p:sldId id="281" r:id="rId11"/>
    <p:sldId id="282" r:id="rId12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2CE8A-D309-4A65-B421-8B35ED427AC1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81991-6138-4368-9CA5-35A69A030A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1678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515ED-C88F-466A-BAAD-DCEF2FCEA764}" type="datetimeFigureOut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78C8C-A500-4DC2-BFD7-6AD945DAA7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99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B00C9-8F6F-45C7-B6F4-EEE46583E492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78504" y="6352721"/>
            <a:ext cx="2133600" cy="365125"/>
          </a:xfrm>
        </p:spPr>
        <p:txBody>
          <a:bodyPr/>
          <a:lstStyle/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9277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2315F-0A1C-47B4-94F6-B55106782106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16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A0DFA-1521-4B58-A21D-F8081EF6F269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763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zh-TW" altLang="en-US" sz="4000" b="1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C26D2-303F-4D8D-BC78-49F5BCE56D19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614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A410-E1D5-43E2-9EC0-EC7871DEE765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91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0185-3DD1-4F3D-9B49-1DCA24272253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2589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49D3-7776-47CB-96E2-0D009C8BB3D9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245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622B-8E4E-4A30-8E05-1BC1ED83F15B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7207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9DF4-6FA2-42C3-8356-F00E6E06A652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57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B88-9197-4987-9700-B2A7C1D0DA2E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14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D2DA-163A-431F-BBA1-85EC67268AC8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22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9A505-1F52-4EBD-84D7-C0F9CD03E563}" type="datetime1">
              <a:rPr lang="zh-TW" altLang="en-US" smtClean="0"/>
              <a:t>2021/5/21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10400" y="6356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1765D-0078-496C-B671-70EDDFB42F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904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zh-TW" altLang="en-US" sz="4000" b="1" kern="1200" dirty="0">
          <a:solidFill>
            <a:schemeClr val="tx1">
              <a:lumMod val="50000"/>
              <a:lumOff val="50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0668" y="764704"/>
            <a:ext cx="7772400" cy="275600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zh-TW" altLang="en-US" sz="3200" dirty="0" smtClean="0">
                <a:solidFill>
                  <a:srgbClr val="0070C0"/>
                </a:solidFill>
              </a:rPr>
              <a:t>移動</a:t>
            </a:r>
            <a:r>
              <a:rPr lang="zh-TW" altLang="en-US" sz="32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場</a:t>
            </a:r>
            <a:r>
              <a:rPr lang="zh-TW" altLang="en-US" sz="32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域智慧顯示</a:t>
            </a:r>
            <a:r>
              <a:rPr lang="zh-TW" altLang="en-US" sz="32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應用可行性方案徵案</a:t>
            </a:r>
            <a:r>
              <a:rPr lang="zh-TW" altLang="en-US" sz="32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zh-TW" altLang="en-US" sz="32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2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32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○ ○ ○</a:t>
            </a:r>
            <a:r>
              <a:rPr lang="en-US" altLang="zh-TW" sz="3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200" dirty="0">
                <a:solidFill>
                  <a:schemeClr val="tx1"/>
                </a:solidFill>
              </a:rPr>
              <a:t>主題名稱</a:t>
            </a:r>
            <a:r>
              <a:rPr lang="en-US" altLang="zh-TW" sz="3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en-US" altLang="zh-TW" sz="32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32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2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構想規劃簡報</a:t>
            </a:r>
            <a:endParaRPr lang="zh-TW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813892" y="4365104"/>
            <a:ext cx="7425952" cy="175432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場域規劃者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公司：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○ ○ ○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公司名稱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場域規劃者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提案人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 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○ ○ ○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部門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職稱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○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姓名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聯絡手機：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○ ○ ○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聯絡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mail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</a:t>
            </a:r>
            <a:r>
              <a:rPr lang="en-US" altLang="zh-TW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@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○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日期：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年○ ○ 月○ ○ 日</a:t>
            </a:r>
            <a:endParaRPr lang="en-US" altLang="zh-TW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994945" y="18669"/>
            <a:ext cx="213360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此為簡報範例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請依實際需求調整</a:t>
            </a:r>
            <a:endParaRPr lang="en-US" altLang="zh-TW" dirty="0" smtClean="0"/>
          </a:p>
        </p:txBody>
      </p:sp>
      <p:sp>
        <p:nvSpPr>
          <p:cNvPr id="3" name="矩形 2"/>
          <p:cNvSpPr/>
          <p:nvPr/>
        </p:nvSpPr>
        <p:spPr>
          <a:xfrm>
            <a:off x="2215979" y="6348514"/>
            <a:ext cx="45288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 smtClean="0">
                <a:solidFill>
                  <a:srgbClr val="FF0000"/>
                </a:solidFill>
              </a:rPr>
              <a:t> (本</a:t>
            </a:r>
            <a:r>
              <a:rPr lang="zh-TW" altLang="en-US" sz="2000" b="1" dirty="0">
                <a:solidFill>
                  <a:srgbClr val="FF0000"/>
                </a:solidFill>
              </a:rPr>
              <a:t>範本為範例，請業者自由發揮創意)</a:t>
            </a:r>
          </a:p>
        </p:txBody>
      </p:sp>
    </p:spTree>
    <p:extLst>
      <p:ext uri="{BB962C8B-B14F-4D97-AF65-F5344CB8AC3E}">
        <p14:creationId xmlns:p14="http://schemas.microsoft.com/office/powerpoint/2010/main" val="417246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伍、</a:t>
            </a:r>
            <a:r>
              <a:rPr lang="zh-TW" altLang="zh-TW" dirty="0" smtClean="0"/>
              <a:t>建置</a:t>
            </a:r>
            <a:r>
              <a:rPr lang="zh-TW" altLang="zh-TW" dirty="0"/>
              <a:t>經費與時程預估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10</a:t>
            </a:fld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588368" y="1417638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/>
              <a:t>(</a:t>
            </a:r>
            <a:r>
              <a:rPr lang="zh-TW" altLang="en-US" dirty="0"/>
              <a:t>請說明本構想</a:t>
            </a:r>
            <a:r>
              <a:rPr lang="zh-TW" altLang="en-US" dirty="0" smtClean="0"/>
              <a:t>規劃預計建置經費與時程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7003431" y="1196752"/>
            <a:ext cx="213360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此為簡報範例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請依實際需求調整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906556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陸</a:t>
            </a:r>
            <a:r>
              <a:rPr lang="zh-TW" altLang="en-US" dirty="0" smtClean="0"/>
              <a:t>、預期成效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11</a:t>
            </a:fld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588368" y="1417638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/>
              <a:t>(</a:t>
            </a:r>
            <a:r>
              <a:rPr lang="zh-TW" altLang="en-US" dirty="0"/>
              <a:t>請說明本構想</a:t>
            </a:r>
            <a:r>
              <a:rPr lang="zh-TW" altLang="en-US" dirty="0" smtClean="0"/>
              <a:t>規劃帶來的效益，可從創新技術應用、產業擴散性、未來商業模式機會等面向進行說明。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7003431" y="332656"/>
            <a:ext cx="213360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此為簡報範例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請依實際需求調整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505796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公司基本資料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2</a:t>
            </a:fld>
            <a:endParaRPr lang="zh-TW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535953"/>
              </p:ext>
            </p:extLst>
          </p:nvPr>
        </p:nvGraphicFramePr>
        <p:xfrm>
          <a:off x="457200" y="1117219"/>
          <a:ext cx="8075240" cy="47978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78496">
                  <a:extLst>
                    <a:ext uri="{9D8B030D-6E8A-4147-A177-3AD203B41FA5}">
                      <a16:colId xmlns:a16="http://schemas.microsoft.com/office/drawing/2014/main" val="3257754845"/>
                    </a:ext>
                  </a:extLst>
                </a:gridCol>
                <a:gridCol w="2300014">
                  <a:extLst>
                    <a:ext uri="{9D8B030D-6E8A-4147-A177-3AD203B41FA5}">
                      <a16:colId xmlns:a16="http://schemas.microsoft.com/office/drawing/2014/main" val="1020252108"/>
                    </a:ext>
                  </a:extLst>
                </a:gridCol>
                <a:gridCol w="1444402">
                  <a:extLst>
                    <a:ext uri="{9D8B030D-6E8A-4147-A177-3AD203B41FA5}">
                      <a16:colId xmlns:a16="http://schemas.microsoft.com/office/drawing/2014/main" val="1866751897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64730115"/>
                    </a:ext>
                  </a:extLst>
                </a:gridCol>
              </a:tblGrid>
              <a:tr h="583589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zh-TW" altLang="en-US" sz="1400" kern="100" dirty="0" smtClean="0">
                          <a:effectLst/>
                        </a:rPr>
                        <a:t>公司名稱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indent="-304800" algn="just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kern="100" dirty="0" smtClean="0">
                          <a:effectLst/>
                        </a:rPr>
                        <a:t>資 本 額</a:t>
                      </a:r>
                      <a:r>
                        <a:rPr lang="en-US" altLang="zh-TW" sz="1400" kern="100" dirty="0" smtClean="0">
                          <a:effectLst/>
                        </a:rPr>
                        <a:t>(</a:t>
                      </a:r>
                      <a:r>
                        <a:rPr lang="zh-TW" altLang="zh-TW" sz="1400" kern="100" dirty="0" smtClean="0">
                          <a:effectLst/>
                        </a:rPr>
                        <a:t>千元</a:t>
                      </a:r>
                      <a:r>
                        <a:rPr lang="en-US" altLang="zh-TW" sz="1400" kern="100" dirty="0" smtClean="0">
                          <a:effectLst/>
                        </a:rPr>
                        <a:t>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indent="-304800" algn="just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528772"/>
                  </a:ext>
                </a:extLst>
              </a:tr>
              <a:tr h="681176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zh-TW" sz="1400" kern="100" dirty="0">
                          <a:effectLst/>
                        </a:rPr>
                        <a:t>統一編號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indent="-304800" algn="just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zh-TW" sz="1400" kern="100" dirty="0">
                          <a:effectLst/>
                        </a:rPr>
                        <a:t>成立日期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indent="-304800" algn="just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zh-TW" sz="1400" kern="100" dirty="0">
                          <a:effectLst/>
                        </a:rPr>
                        <a:t>民國</a:t>
                      </a:r>
                      <a:r>
                        <a:rPr lang="en-US" sz="1400" kern="100" dirty="0">
                          <a:effectLst/>
                        </a:rPr>
                        <a:t>   </a:t>
                      </a:r>
                      <a:r>
                        <a:rPr lang="zh-TW" sz="1400" kern="100" dirty="0">
                          <a:effectLst/>
                        </a:rPr>
                        <a:t>年</a:t>
                      </a:r>
                      <a:r>
                        <a:rPr lang="en-US" sz="1400" kern="100" dirty="0">
                          <a:effectLst/>
                        </a:rPr>
                        <a:t>   </a:t>
                      </a:r>
                      <a:r>
                        <a:rPr lang="zh-TW" sz="1400" kern="100" dirty="0">
                          <a:effectLst/>
                        </a:rPr>
                        <a:t>月</a:t>
                      </a:r>
                      <a:r>
                        <a:rPr lang="en-US" sz="1400" kern="100" dirty="0">
                          <a:effectLst/>
                        </a:rPr>
                        <a:t>  </a:t>
                      </a:r>
                      <a:r>
                        <a:rPr lang="zh-TW" sz="1400" kern="100" dirty="0">
                          <a:effectLst/>
                        </a:rPr>
                        <a:t>日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8404548"/>
                  </a:ext>
                </a:extLst>
              </a:tr>
              <a:tr h="601164">
                <a:tc>
                  <a:txBody>
                    <a:bodyPr/>
                    <a:lstStyle/>
                    <a:p>
                      <a:pPr algn="ctr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zh-TW" sz="1400" kern="100" dirty="0">
                          <a:effectLst/>
                        </a:rPr>
                        <a:t>負 責 人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indent="-304800" algn="just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marR="0" lvl="0" indent="-3048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kern="100" dirty="0" smtClean="0">
                          <a:effectLst/>
                        </a:rPr>
                        <a:t>員工人數</a:t>
                      </a:r>
                      <a:endParaRPr lang="zh-TW" altLang="zh-TW" sz="1400" kern="100" dirty="0" smtClean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indent="-304800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6602817"/>
                  </a:ext>
                </a:extLst>
              </a:tr>
              <a:tr h="29319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00" dirty="0" smtClean="0">
                          <a:effectLst/>
                        </a:rPr>
                        <a:t>公司特色介紹</a:t>
                      </a:r>
                      <a:endParaRPr lang="zh-TW" altLang="zh-TW" sz="1400" kern="100" dirty="0" smtClean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304800" indent="-304800" algn="just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en-US" altLang="zh-TW" sz="1400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400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請針對公司主要產品</a:t>
                      </a:r>
                      <a:r>
                        <a:rPr lang="en-US" altLang="zh-TW" sz="1400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1400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服務、過去導入實績等進行介紹。</a:t>
                      </a:r>
                      <a:r>
                        <a:rPr lang="en-US" altLang="zh-TW" sz="1400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304800" indent="-304800" algn="just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en-US" altLang="zh-TW" sz="1400" kern="100" dirty="0" smtClean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304800" indent="-304800" algn="just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en-US" altLang="zh-TW" sz="1400" kern="100" dirty="0" smtClean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304800" indent="-304800" algn="just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304800" indent="-304800" algn="just"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6576845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6994945" y="18669"/>
            <a:ext cx="213360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此為簡報範例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請依實際需求調整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07953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公司登記證明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3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287524" y="836712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（請檢附公司登記證明於本頁，以下方式擇一提供即可：登記機關核准公司</a:t>
            </a:r>
            <a:r>
              <a:rPr lang="en-US" altLang="zh-TW" dirty="0"/>
              <a:t>/</a:t>
            </a:r>
            <a:r>
              <a:rPr lang="zh-TW" altLang="en-US" dirty="0"/>
              <a:t>商業登記之核准函、公司登記表</a:t>
            </a:r>
            <a:r>
              <a:rPr lang="en-US" altLang="zh-TW" dirty="0"/>
              <a:t>/</a:t>
            </a:r>
            <a:r>
              <a:rPr lang="zh-TW" altLang="en-US" dirty="0"/>
              <a:t>商業登記抄本、公司</a:t>
            </a:r>
            <a:r>
              <a:rPr lang="en-US" altLang="zh-TW" dirty="0"/>
              <a:t>/</a:t>
            </a:r>
            <a:r>
              <a:rPr lang="zh-TW" altLang="en-US" dirty="0"/>
              <a:t>商業登記證明書、公司基本資料</a:t>
            </a:r>
            <a:r>
              <a:rPr lang="en-US" altLang="zh-TW" dirty="0"/>
              <a:t>/</a:t>
            </a:r>
            <a:r>
              <a:rPr lang="zh-TW" altLang="en-US" dirty="0"/>
              <a:t>商業登記基本資料影本（亦可至網址：</a:t>
            </a:r>
            <a:r>
              <a:rPr lang="en-US" altLang="zh-TW" dirty="0"/>
              <a:t>http</a:t>
            </a:r>
            <a:r>
              <a:rPr lang="zh-TW" altLang="en-US" dirty="0"/>
              <a:t>：</a:t>
            </a:r>
            <a:r>
              <a:rPr lang="en-US" altLang="zh-TW" dirty="0"/>
              <a:t>//gcis.nat.gov.tw/</a:t>
            </a:r>
            <a:r>
              <a:rPr lang="en-US" altLang="zh-TW" dirty="0" err="1"/>
              <a:t>index.jsp</a:t>
            </a:r>
            <a:r>
              <a:rPr lang="en-US" altLang="zh-TW" dirty="0"/>
              <a:t> </a:t>
            </a:r>
            <a:r>
              <a:rPr lang="zh-TW" altLang="en-US" dirty="0"/>
              <a:t>列印登記資料）。</a:t>
            </a:r>
          </a:p>
        </p:txBody>
      </p:sp>
      <p:sp>
        <p:nvSpPr>
          <p:cNvPr id="7" name="矩形 6"/>
          <p:cNvSpPr/>
          <p:nvPr/>
        </p:nvSpPr>
        <p:spPr>
          <a:xfrm>
            <a:off x="6994945" y="18669"/>
            <a:ext cx="213360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此為簡報範例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請依實際需求調整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185051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4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壹、導入</a:t>
            </a:r>
            <a:r>
              <a:rPr lang="zh-TW" altLang="en-US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背景及動機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369248" y="1268760"/>
            <a:ext cx="8595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請說明所規劃之服務可以解決場域主什麼問題或是帶來什麼新商機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?)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4</a:t>
            </a:fld>
            <a:endParaRPr lang="zh-TW" altLang="en-US"/>
          </a:p>
        </p:txBody>
      </p:sp>
      <p:sp>
        <p:nvSpPr>
          <p:cNvPr id="5" name="圓角矩形 4"/>
          <p:cNvSpPr/>
          <p:nvPr/>
        </p:nvSpPr>
        <p:spPr>
          <a:xfrm>
            <a:off x="107504" y="1942086"/>
            <a:ext cx="1469921" cy="1368152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場域主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需求與問題</a:t>
            </a:r>
            <a:endParaRPr lang="zh-TW" altLang="en-US" dirty="0"/>
          </a:p>
        </p:txBody>
      </p:sp>
      <p:sp>
        <p:nvSpPr>
          <p:cNvPr id="8" name="圓角矩形 7"/>
          <p:cNvSpPr/>
          <p:nvPr/>
        </p:nvSpPr>
        <p:spPr>
          <a:xfrm>
            <a:off x="107504" y="3986769"/>
            <a:ext cx="1469921" cy="144016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建議的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解決方案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6994945" y="18669"/>
            <a:ext cx="213360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此為簡報範例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請依實際需求調整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38946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貳</a:t>
            </a: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跨域合作團隊</a:t>
            </a:r>
            <a:endParaRPr lang="zh-TW" altLang="en-US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5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369248" y="1268760"/>
            <a:ext cx="8595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規劃案鼓勵軟硬體業者與場域主跨域合作。請說明本規劃案將會整合哪些業者共同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合作，各自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的角色與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分工及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各自的核心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優勢為何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373016"/>
              </p:ext>
            </p:extLst>
          </p:nvPr>
        </p:nvGraphicFramePr>
        <p:xfrm>
          <a:off x="457200" y="2348880"/>
          <a:ext cx="7920880" cy="2567319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3475603407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3192607734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312381970"/>
                    </a:ext>
                  </a:extLst>
                </a:gridCol>
              </a:tblGrid>
              <a:tr h="432051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公司名稱</a:t>
                      </a:r>
                      <a:endParaRPr lang="zh-TW" sz="14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角色分工</a:t>
                      </a:r>
                      <a:endParaRPr lang="zh-TW" sz="16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00" dirty="0" smtClean="0">
                          <a:effectLst/>
                        </a:rPr>
                        <a:t>核心優勢</a:t>
                      </a:r>
                      <a:endParaRPr lang="zh-TW" sz="14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7983179"/>
                  </a:ext>
                </a:extLst>
              </a:tr>
              <a:tr h="355878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2484441"/>
                  </a:ext>
                </a:extLst>
              </a:tr>
              <a:tr h="355878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3151000"/>
                  </a:ext>
                </a:extLst>
              </a:tr>
              <a:tr h="35587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9349228"/>
                  </a:ext>
                </a:extLst>
              </a:tr>
              <a:tr h="35587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2418257"/>
                  </a:ext>
                </a:extLst>
              </a:tr>
              <a:tr h="35587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2947134"/>
                  </a:ext>
                </a:extLst>
              </a:tr>
              <a:tr h="35587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20915690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6994945" y="18669"/>
            <a:ext cx="213360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此為簡報範例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請依實際需求調整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50420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12469"/>
            <a:ext cx="8229600" cy="436211"/>
          </a:xfrm>
        </p:spPr>
        <p:txBody>
          <a:bodyPr>
            <a:normAutofit fontScale="90000"/>
          </a:bodyPr>
          <a:lstStyle/>
          <a:p>
            <a:r>
              <a:rPr lang="zh-TW" alt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參、</a:t>
            </a:r>
            <a:r>
              <a:rPr lang="zh-TW" altLang="zh-TW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</a:t>
            </a:r>
            <a:r>
              <a:rPr lang="zh-TW" altLang="zh-TW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情境與流程</a:t>
            </a:r>
            <a:r>
              <a:rPr lang="zh-TW" altLang="zh-TW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設計</a:t>
            </a:r>
            <a:r>
              <a:rPr lang="en-US" altLang="zh-TW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1-2</a:t>
            </a:r>
            <a:r>
              <a:rPr lang="zh-TW" alt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</a:t>
            </a:r>
            <a:r>
              <a:rPr lang="en-US" altLang="zh-TW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3600" b="1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251520" y="139681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服務構想說明：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○ ○ 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</a:t>
            </a:r>
            <a:endParaRPr lang="zh-TW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417422" y="5198986"/>
            <a:ext cx="77045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**</a:t>
            </a:r>
            <a:r>
              <a:rPr lang="zh-TW" altLang="en-US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建議，可用簡單的圖示、流程，搭配文字，說明導入解決方案後改變的流程、情境。</a:t>
            </a:r>
            <a:endParaRPr lang="zh-TW" altLang="en-US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51520" y="647941"/>
            <a:ext cx="3374504" cy="53785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</a:t>
            </a:r>
            <a:r>
              <a: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 ○ ○ ○ ○ ○</a:t>
            </a:r>
            <a:endParaRPr lang="zh-TW" altLang="en-US" b="1" dirty="0">
              <a:solidFill>
                <a:schemeClr val="bg1"/>
              </a:solidFill>
            </a:endParaRP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691" r="43071" b="-1"/>
          <a:stretch/>
        </p:blipFill>
        <p:spPr bwMode="auto">
          <a:xfrm>
            <a:off x="1187624" y="2442621"/>
            <a:ext cx="5678760" cy="2438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矩形 16"/>
          <p:cNvSpPr/>
          <p:nvPr/>
        </p:nvSpPr>
        <p:spPr>
          <a:xfrm>
            <a:off x="6983324" y="684716"/>
            <a:ext cx="213360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此為簡報範例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請依實際需求調整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820674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肆、顯示科技軟硬體規格建議</a:t>
            </a:r>
            <a:r>
              <a:rPr lang="en-US" altLang="zh-TW" dirty="0" smtClean="0"/>
              <a:t>(1/3)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7</a:t>
            </a:fld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899592" y="1488497"/>
            <a:ext cx="67687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lvl="1" indent="-163513">
              <a:buFont typeface="Arial" panose="020B0604020202020204" pitchFamily="34" charset="0"/>
              <a:buChar char="•"/>
            </a:pPr>
            <a:r>
              <a:rPr lang="zh-TW" altLang="en-US" b="1" dirty="0" smtClean="0"/>
              <a:t>螢幕</a:t>
            </a:r>
            <a:r>
              <a:rPr lang="zh-TW" altLang="en-US" b="1" dirty="0"/>
              <a:t>具特色與創新性：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○ ○ ○</a:t>
            </a:r>
            <a:endParaRPr lang="zh-TW" altLang="en-US" dirty="0"/>
          </a:p>
          <a:p>
            <a:pPr marL="176213" lvl="1" indent="-163513">
              <a:buFont typeface="Arial" panose="020B0604020202020204" pitchFamily="34" charset="0"/>
              <a:buChar char="•"/>
            </a:pPr>
            <a:r>
              <a:rPr lang="zh-TW" altLang="en-US" b="1" dirty="0"/>
              <a:t>具互動性：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○ ○ ○</a:t>
            </a:r>
            <a:endParaRPr lang="zh-TW" altLang="en-US" dirty="0"/>
          </a:p>
          <a:p>
            <a:pPr marL="176213" lvl="1" indent="-163513">
              <a:buFont typeface="Arial" panose="020B0604020202020204" pitchFamily="34" charset="0"/>
              <a:buChar char="•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b="1" dirty="0"/>
              <a:t> ：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○ ○ ○</a:t>
            </a:r>
            <a:endParaRPr lang="zh-TW" altLang="en-US" dirty="0"/>
          </a:p>
          <a:p>
            <a:pPr marL="176213" lvl="1" indent="-163513">
              <a:buFont typeface="Arial" panose="020B0604020202020204" pitchFamily="34" charset="0"/>
              <a:buChar char="•"/>
            </a:pPr>
            <a:r>
              <a:rPr lang="zh-TW" altLang="en-US" b="1" dirty="0"/>
              <a:t>適切機構設計：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 ○ ○ ○ ○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93250" y="87930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latin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如機構示意圖、顯示面板硬體規格、軟體功能架構等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35496" y="1318645"/>
            <a:ext cx="576064" cy="13656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高端顯示應用技術說明</a:t>
            </a:r>
            <a:endParaRPr lang="zh-TW" altLang="en-US" sz="1400" dirty="0"/>
          </a:p>
        </p:txBody>
      </p:sp>
      <p:pic>
        <p:nvPicPr>
          <p:cNvPr id="38" name="圖片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3049461"/>
            <a:ext cx="6222254" cy="3570518"/>
          </a:xfrm>
          <a:prstGeom prst="rect">
            <a:avLst/>
          </a:prstGeom>
        </p:spPr>
      </p:pic>
      <p:sp>
        <p:nvSpPr>
          <p:cNvPr id="39" name="矩形 38"/>
          <p:cNvSpPr/>
          <p:nvPr/>
        </p:nvSpPr>
        <p:spPr>
          <a:xfrm>
            <a:off x="35496" y="2924118"/>
            <a:ext cx="576064" cy="379279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系統架構</a:t>
            </a:r>
            <a:endParaRPr lang="zh-TW" altLang="en-US" sz="1400" dirty="0"/>
          </a:p>
        </p:txBody>
      </p:sp>
      <p:sp>
        <p:nvSpPr>
          <p:cNvPr id="41" name="矩形 40"/>
          <p:cNvSpPr/>
          <p:nvPr/>
        </p:nvSpPr>
        <p:spPr>
          <a:xfrm>
            <a:off x="7023575" y="1488497"/>
            <a:ext cx="213360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此為簡報範例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請依實際需求調整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793910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肆、顯示科技軟硬體規格</a:t>
            </a:r>
            <a:r>
              <a:rPr lang="zh-TW" altLang="en-US" dirty="0" smtClean="0"/>
              <a:t>建議</a:t>
            </a:r>
            <a:r>
              <a:rPr lang="en-US" altLang="zh-TW" dirty="0" smtClean="0"/>
              <a:t>(2/3)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8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070884" y="1484785"/>
            <a:ext cx="3538735" cy="3114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 smtClean="0"/>
              <a:t>顯示器硬體規格</a:t>
            </a:r>
            <a:endParaRPr lang="zh-TW" altLang="en-US" sz="1600" b="1" dirty="0"/>
          </a:p>
        </p:txBody>
      </p:sp>
      <p:sp>
        <p:nvSpPr>
          <p:cNvPr id="8" name="矩形 7"/>
          <p:cNvSpPr/>
          <p:nvPr/>
        </p:nvSpPr>
        <p:spPr>
          <a:xfrm>
            <a:off x="0" y="1806305"/>
            <a:ext cx="576064" cy="47098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硬體規格</a:t>
            </a:r>
            <a:endParaRPr lang="zh-TW" altLang="en-US" sz="1400" dirty="0"/>
          </a:p>
        </p:txBody>
      </p:sp>
      <p:sp>
        <p:nvSpPr>
          <p:cNvPr id="9" name="矩形 8"/>
          <p:cNvSpPr/>
          <p:nvPr/>
        </p:nvSpPr>
        <p:spPr>
          <a:xfrm>
            <a:off x="1253643" y="1891790"/>
            <a:ext cx="3384376" cy="472754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圖片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148064" y="1891791"/>
            <a:ext cx="3384376" cy="4727548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規格說明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215543" y="1484784"/>
            <a:ext cx="3538735" cy="3114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 smtClean="0"/>
              <a:t>示意圖</a:t>
            </a:r>
            <a:endParaRPr lang="zh-TW" altLang="en-US" sz="1600" b="1" dirty="0"/>
          </a:p>
        </p:txBody>
      </p:sp>
      <p:sp>
        <p:nvSpPr>
          <p:cNvPr id="12" name="矩形 11"/>
          <p:cNvSpPr/>
          <p:nvPr/>
        </p:nvSpPr>
        <p:spPr>
          <a:xfrm>
            <a:off x="7003431" y="764704"/>
            <a:ext cx="213360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此為簡報範例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請依實際需求調整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435911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圖片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464" y="5690019"/>
            <a:ext cx="2514600" cy="59055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肆、顯示科技軟硬體規格</a:t>
            </a:r>
            <a:r>
              <a:rPr lang="zh-TW" altLang="en-US" sz="4000" dirty="0" smtClean="0"/>
              <a:t>建議</a:t>
            </a:r>
            <a:r>
              <a:rPr lang="en-US" altLang="zh-TW" sz="4000" dirty="0" smtClean="0"/>
              <a:t>(3/3)</a:t>
            </a:r>
            <a:endParaRPr lang="zh-TW" altLang="en-US" sz="4000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765D-0078-496C-B671-70EDDFB42FFF}" type="slidenum">
              <a:rPr lang="zh-TW" altLang="en-US" smtClean="0"/>
              <a:t>9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07504" y="1700808"/>
            <a:ext cx="576064" cy="465554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機構設計</a:t>
            </a:r>
            <a:endParaRPr lang="zh-TW" altLang="en-US" sz="1400" dirty="0"/>
          </a:p>
        </p:txBody>
      </p:sp>
      <p:sp>
        <p:nvSpPr>
          <p:cNvPr id="11" name="直線圖說文字 2 (加上強調線) 10"/>
          <p:cNvSpPr/>
          <p:nvPr/>
        </p:nvSpPr>
        <p:spPr>
          <a:xfrm>
            <a:off x="4121696" y="3732133"/>
            <a:ext cx="4789040" cy="1296144"/>
          </a:xfrm>
          <a:prstGeom prst="accentCallout2">
            <a:avLst>
              <a:gd name="adj1" fmla="val 20559"/>
              <a:gd name="adj2" fmla="val -3988"/>
              <a:gd name="adj3" fmla="val 6992"/>
              <a:gd name="adj4" fmla="val -5271"/>
              <a:gd name="adj5" fmla="val 32003"/>
              <a:gd name="adj6" fmla="val -20190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/>
                </a:solidFill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</a:rPr>
              <a:t>烤</a:t>
            </a:r>
            <a:r>
              <a:rPr lang="zh-TW" altLang="en-US" sz="1400" dirty="0">
                <a:solidFill>
                  <a:schemeClr val="tx1"/>
                </a:solidFill>
              </a:rPr>
              <a:t>漆外觀</a:t>
            </a:r>
            <a:r>
              <a:rPr lang="zh-TW" altLang="en-US" sz="1400" dirty="0" smtClean="0">
                <a:solidFill>
                  <a:schemeClr val="tx1"/>
                </a:solidFill>
              </a:rPr>
              <a:t>設計</a:t>
            </a:r>
            <a:r>
              <a:rPr lang="en-US" altLang="zh-TW" sz="1400" dirty="0" smtClean="0">
                <a:solidFill>
                  <a:schemeClr val="tx1"/>
                </a:solidFill>
              </a:rPr>
              <a:t>XXXX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TW" sz="1400" dirty="0" smtClean="0">
                <a:solidFill>
                  <a:schemeClr val="tx1"/>
                </a:solidFill>
              </a:rPr>
              <a:t>USB</a:t>
            </a:r>
            <a:r>
              <a:rPr lang="zh-TW" altLang="en-US" sz="1400" dirty="0">
                <a:solidFill>
                  <a:schemeClr val="tx1"/>
                </a:solidFill>
              </a:rPr>
              <a:t>及</a:t>
            </a:r>
            <a:r>
              <a:rPr lang="en-US" altLang="zh-TW" sz="1400" dirty="0">
                <a:solidFill>
                  <a:schemeClr val="tx1"/>
                </a:solidFill>
              </a:rPr>
              <a:t>HDMI</a:t>
            </a:r>
            <a:r>
              <a:rPr lang="zh-TW" altLang="en-US" sz="1400" dirty="0">
                <a:solidFill>
                  <a:schemeClr val="tx1"/>
                </a:solidFill>
              </a:rPr>
              <a:t>隨插即</a:t>
            </a:r>
            <a:r>
              <a:rPr lang="zh-TW" altLang="en-US" sz="1400" dirty="0" smtClean="0">
                <a:solidFill>
                  <a:schemeClr val="tx1"/>
                </a:solidFill>
              </a:rPr>
              <a:t>用</a:t>
            </a:r>
            <a:r>
              <a:rPr lang="en-US" altLang="zh-TW" sz="1400" dirty="0" smtClean="0">
                <a:solidFill>
                  <a:schemeClr val="tx1"/>
                </a:solidFill>
              </a:rPr>
              <a:t>XXXX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400" dirty="0" smtClean="0">
                <a:solidFill>
                  <a:schemeClr val="tx1"/>
                </a:solidFill>
              </a:rPr>
              <a:t>配合</a:t>
            </a:r>
            <a:r>
              <a:rPr lang="zh-TW" altLang="en-US" sz="1400" dirty="0">
                <a:solidFill>
                  <a:schemeClr val="tx1"/>
                </a:solidFill>
              </a:rPr>
              <a:t>感應裝置進行廣告推</a:t>
            </a:r>
            <a:r>
              <a:rPr lang="zh-TW" altLang="en-US" sz="1400" dirty="0" smtClean="0">
                <a:solidFill>
                  <a:schemeClr val="tx1"/>
                </a:solidFill>
              </a:rPr>
              <a:t>播</a:t>
            </a:r>
            <a:r>
              <a:rPr lang="en-US" altLang="zh-TW" sz="1400" dirty="0" smtClean="0">
                <a:solidFill>
                  <a:schemeClr val="tx1"/>
                </a:solidFill>
              </a:rPr>
              <a:t>XXXXX</a:t>
            </a:r>
            <a:endParaRPr lang="zh-TW" altLang="en-US" sz="1400" dirty="0">
              <a:solidFill>
                <a:schemeClr val="tx1"/>
              </a:solidFill>
            </a:endParaRPr>
          </a:p>
        </p:txBody>
      </p:sp>
      <p:sp>
        <p:nvSpPr>
          <p:cNvPr id="13" name="直線圖說文字 2 (加上強調線) 12"/>
          <p:cNvSpPr/>
          <p:nvPr/>
        </p:nvSpPr>
        <p:spPr>
          <a:xfrm>
            <a:off x="4121696" y="5337222"/>
            <a:ext cx="4789040" cy="1296144"/>
          </a:xfrm>
          <a:prstGeom prst="accentCallout2">
            <a:avLst>
              <a:gd name="adj1" fmla="val 23272"/>
              <a:gd name="adj2" fmla="val -4233"/>
              <a:gd name="adj3" fmla="val 6992"/>
              <a:gd name="adj4" fmla="val -5271"/>
              <a:gd name="adj5" fmla="val 46475"/>
              <a:gd name="adj6" fmla="val -21170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/>
                </a:solidFill>
              </a:rPr>
              <a:t>支架站立有滑輪，易於搬運、天花板及側掛多用於小坪商店，</a:t>
            </a:r>
            <a:r>
              <a:rPr lang="zh-TW" altLang="en-US" sz="1400" dirty="0" smtClean="0">
                <a:solidFill>
                  <a:schemeClr val="tx1"/>
                </a:solidFill>
              </a:rPr>
              <a:t>鋼索</a:t>
            </a:r>
            <a:r>
              <a:rPr lang="en-US" altLang="zh-TW" sz="1400" dirty="0" smtClean="0">
                <a:solidFill>
                  <a:schemeClr val="tx1"/>
                </a:solidFill>
              </a:rPr>
              <a:t>XXXXXX</a:t>
            </a:r>
            <a:endParaRPr lang="zh-TW" altLang="en-US" sz="1400" dirty="0">
              <a:solidFill>
                <a:schemeClr val="tx1"/>
              </a:solidFill>
            </a:endParaRPr>
          </a:p>
        </p:txBody>
      </p:sp>
      <p:sp>
        <p:nvSpPr>
          <p:cNvPr id="14" name="直線圖說文字 2 (加上強調線) 13"/>
          <p:cNvSpPr/>
          <p:nvPr/>
        </p:nvSpPr>
        <p:spPr>
          <a:xfrm>
            <a:off x="4121696" y="1718502"/>
            <a:ext cx="4789040" cy="646294"/>
          </a:xfrm>
          <a:prstGeom prst="accentCallout2">
            <a:avLst>
              <a:gd name="adj1" fmla="val 18740"/>
              <a:gd name="adj2" fmla="val -3988"/>
              <a:gd name="adj3" fmla="val 6992"/>
              <a:gd name="adj4" fmla="val -5271"/>
              <a:gd name="adj5" fmla="val 62779"/>
              <a:gd name="adj6" fmla="val -24841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/>
                </a:solidFill>
              </a:rPr>
              <a:t>超薄雙面</a:t>
            </a:r>
            <a:r>
              <a:rPr lang="zh-TW" altLang="en-US" sz="1400" dirty="0" smtClean="0">
                <a:solidFill>
                  <a:schemeClr val="tx1"/>
                </a:solidFill>
              </a:rPr>
              <a:t>顯示器</a:t>
            </a:r>
            <a:r>
              <a:rPr lang="en-US" altLang="zh-TW" sz="1400" dirty="0" smtClean="0">
                <a:solidFill>
                  <a:schemeClr val="tx1"/>
                </a:solidFill>
              </a:rPr>
              <a:t>XXX</a:t>
            </a:r>
            <a:r>
              <a:rPr lang="zh-TW" altLang="en-US" sz="1400" dirty="0" smtClean="0">
                <a:solidFill>
                  <a:schemeClr val="tx1"/>
                </a:solidFill>
              </a:rPr>
              <a:t>公分超薄</a:t>
            </a:r>
            <a:r>
              <a:rPr lang="zh-TW" altLang="en-US" sz="1400" dirty="0">
                <a:solidFill>
                  <a:schemeClr val="tx1"/>
                </a:solidFill>
              </a:rPr>
              <a:t>厚度設計</a:t>
            </a:r>
            <a:r>
              <a:rPr lang="zh-TW" altLang="en-US" sz="1400" dirty="0" smtClean="0">
                <a:solidFill>
                  <a:schemeClr val="tx1"/>
                </a:solidFill>
              </a:rPr>
              <a:t>。</a:t>
            </a:r>
            <a:endParaRPr lang="en-US" altLang="zh-TW" sz="14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/>
                </a:solidFill>
              </a:rPr>
              <a:t>從面板到電路版的整合加上隔熱材料的應用，讓產品穩定壽命長，符合環保趨勢。</a:t>
            </a:r>
            <a:br>
              <a:rPr lang="zh-TW" altLang="en-US" sz="1400" dirty="0">
                <a:solidFill>
                  <a:schemeClr val="tx1"/>
                </a:solidFill>
              </a:rPr>
            </a:br>
            <a:r>
              <a:rPr lang="zh-TW" altLang="en-US" sz="1400" dirty="0">
                <a:solidFill>
                  <a:schemeClr val="tx1"/>
                </a:solidFill>
              </a:rPr>
              <a:t/>
            </a:r>
            <a:br>
              <a:rPr lang="zh-TW" altLang="en-US" sz="1400" dirty="0">
                <a:solidFill>
                  <a:schemeClr val="tx1"/>
                </a:solidFill>
              </a:rPr>
            </a:br>
            <a:endParaRPr lang="zh-TW" altLang="en-US" sz="1400" dirty="0">
              <a:solidFill>
                <a:schemeClr val="tx1"/>
              </a:solidFill>
            </a:endParaRPr>
          </a:p>
        </p:txBody>
      </p:sp>
      <p:sp>
        <p:nvSpPr>
          <p:cNvPr id="15" name="直線圖說文字 2 (加上強調線) 14"/>
          <p:cNvSpPr/>
          <p:nvPr/>
        </p:nvSpPr>
        <p:spPr>
          <a:xfrm>
            <a:off x="4121696" y="2673742"/>
            <a:ext cx="4789040" cy="749445"/>
          </a:xfrm>
          <a:prstGeom prst="accentCallout2">
            <a:avLst>
              <a:gd name="adj1" fmla="val 20804"/>
              <a:gd name="adj2" fmla="val -3988"/>
              <a:gd name="adj3" fmla="val 6992"/>
              <a:gd name="adj4" fmla="val -5271"/>
              <a:gd name="adj5" fmla="val 26961"/>
              <a:gd name="adj6" fmla="val -23617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/>
                </a:solidFill>
              </a:rPr>
              <a:t>多樣安裝方式與訂製</a:t>
            </a:r>
            <a:r>
              <a:rPr lang="zh-TW" altLang="en-US" sz="1400" dirty="0" smtClean="0">
                <a:solidFill>
                  <a:schemeClr val="tx1"/>
                </a:solidFill>
              </a:rPr>
              <a:t>支架</a:t>
            </a:r>
            <a:r>
              <a:rPr lang="en-US" altLang="zh-TW" sz="1400" dirty="0" smtClean="0">
                <a:solidFill>
                  <a:schemeClr val="tx1"/>
                </a:solidFill>
              </a:rPr>
              <a:t>XXXX</a:t>
            </a:r>
            <a:endParaRPr lang="zh-TW" altLang="en-US" sz="1400" dirty="0">
              <a:solidFill>
                <a:schemeClr val="tx1"/>
              </a:solidFill>
            </a:endParaRPr>
          </a:p>
        </p:txBody>
      </p:sp>
      <p:sp>
        <p:nvSpPr>
          <p:cNvPr id="16" name="按鈕形 15"/>
          <p:cNvSpPr/>
          <p:nvPr/>
        </p:nvSpPr>
        <p:spPr>
          <a:xfrm>
            <a:off x="1619671" y="1718502"/>
            <a:ext cx="1440159" cy="2842237"/>
          </a:xfrm>
          <a:prstGeom prst="bevel">
            <a:avLst>
              <a:gd name="adj" fmla="val 345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按鈕形 16"/>
          <p:cNvSpPr/>
          <p:nvPr/>
        </p:nvSpPr>
        <p:spPr>
          <a:xfrm>
            <a:off x="1621486" y="4583827"/>
            <a:ext cx="1438345" cy="1365454"/>
          </a:xfrm>
          <a:prstGeom prst="bevel">
            <a:avLst>
              <a:gd name="adj" fmla="val 3455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7003431" y="908720"/>
            <a:ext cx="213360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此為簡報範例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請依實際需求調整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68873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訂 2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1638</TotalTime>
  <Words>725</Words>
  <Application>Microsoft Office PowerPoint</Application>
  <PresentationFormat>如螢幕大小 (4:3)</PresentationFormat>
  <Paragraphs>104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微軟正黑體</vt:lpstr>
      <vt:lpstr>新細明體</vt:lpstr>
      <vt:lpstr>標楷體</vt:lpstr>
      <vt:lpstr>Arial</vt:lpstr>
      <vt:lpstr>Calibri</vt:lpstr>
      <vt:lpstr>Times New Roman</vt:lpstr>
      <vt:lpstr>Office 佈景主題</vt:lpstr>
      <vt:lpstr>移動場域智慧顯示應用可行性方案徵案  ○ ○ ○ ○ ○(主題名稱) 構想規劃簡報</vt:lpstr>
      <vt:lpstr>公司基本資料</vt:lpstr>
      <vt:lpstr>公司登記證明</vt:lpstr>
      <vt:lpstr>壹、導入背景及動機</vt:lpstr>
      <vt:lpstr>貳、跨域合作團隊</vt:lpstr>
      <vt:lpstr>參、服務情境與流程設計(1-2頁)</vt:lpstr>
      <vt:lpstr>肆、顯示科技軟硬體規格建議(1/3)</vt:lpstr>
      <vt:lpstr>肆、顯示科技軟硬體規格建議(2/3)</vt:lpstr>
      <vt:lpstr>肆、顯示科技軟硬體規格建議(3/3)</vt:lpstr>
      <vt:lpstr>伍、建置經費與時程預估</vt:lpstr>
      <vt:lpstr>陸、預期成效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施伶蓁</dc:creator>
  <cp:lastModifiedBy>STIPC35</cp:lastModifiedBy>
  <cp:revision>96</cp:revision>
  <cp:lastPrinted>2019-05-09T02:09:33Z</cp:lastPrinted>
  <dcterms:created xsi:type="dcterms:W3CDTF">2019-04-19T08:06:33Z</dcterms:created>
  <dcterms:modified xsi:type="dcterms:W3CDTF">2021-05-21T03:34:25Z</dcterms:modified>
</cp:coreProperties>
</file>